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0" r:id="rId6"/>
    <p:sldId id="262" r:id="rId7"/>
    <p:sldId id="273" r:id="rId8"/>
    <p:sldId id="274" r:id="rId9"/>
    <p:sldId id="267" r:id="rId10"/>
    <p:sldId id="266" r:id="rId11"/>
    <p:sldId id="271" r:id="rId12"/>
    <p:sldId id="272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242D"/>
    <a:srgbClr val="F7FC40"/>
    <a:srgbClr val="03107F"/>
    <a:srgbClr val="7E1B7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96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A501A1-523F-4A58-ACCE-A39A21128B9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E1824-5335-420F-9C6E-8F68524CC008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EAF258-CEDF-44FA-92B7-0C83CEBBC917}" type="slidenum">
              <a:rPr lang="en-US"/>
              <a:pPr/>
              <a:t>10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B6A45-F5AF-4ADB-9BC5-3A33DDC36664}" type="slidenum">
              <a:rPr lang="en-US"/>
              <a:pPr/>
              <a:t>13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063E43-D865-4873-8F57-42DE269CAC98}" type="slidenum">
              <a:rPr lang="en-US"/>
              <a:pPr/>
              <a:t>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2E5FE-2A85-4B7B-B5A0-59F6DF08D88E}" type="slidenum">
              <a:rPr lang="en-US"/>
              <a:pPr/>
              <a:t>3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CD466-5A5A-4C08-95B4-8085AD82736D}" type="slidenum">
              <a:rPr lang="en-US"/>
              <a:pPr/>
              <a:t>4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E1AC3-F4EC-44AC-AA41-A01192891F38}" type="slidenum">
              <a:rPr lang="en-US"/>
              <a:pPr/>
              <a:t>5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07A955-BF93-46E5-A274-261B0993DD29}" type="slidenum">
              <a:rPr lang="en-US"/>
              <a:pPr/>
              <a:t>6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063E43-D865-4873-8F57-42DE269CAC98}" type="slidenum">
              <a:rPr lang="en-US"/>
              <a:pPr/>
              <a:t>7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2E5FE-2A85-4B7B-B5A0-59F6DF08D88E}" type="slidenum">
              <a:rPr lang="en-US"/>
              <a:pPr/>
              <a:t>8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FD65DF-4566-4217-890F-EBB4F4B0A28D}" type="slidenum">
              <a:rPr lang="en-US"/>
              <a:pPr/>
              <a:t>9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10000"/>
            <a:ext cx="6400800" cy="1752600"/>
          </a:xfrm>
        </p:spPr>
        <p:txBody>
          <a:bodyPr/>
          <a:lstStyle>
            <a:lvl1pPr marL="0" indent="0" algn="r">
              <a:buFont typeface="Wingdings" pitchFamily="-12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0857FD-8843-497F-87A6-9F32F4C83A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5F7F4-6A77-4DA2-BBCF-DD187DC4E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43E81-4E67-4B6F-A0A6-0C87F9BDEF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00A7A-7F44-46BA-8B0A-0AF53ACC7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89C37-EB50-4FBD-903B-16D06B2B7D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F1B8A-C75E-4327-BB26-27386FB32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35C32-ADF5-477B-8A0F-2D89E71D6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4DCA6-94C5-4186-AD82-815B5ABBF0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A8415-E9C1-4F33-8C41-5A55A506E0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419A6-C793-4754-8CF0-0C37B3735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C808-8678-4B46-88B8-F81D516BD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5B13246D-BB4C-420E-89FD-9B4749BDB9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28" charset="0"/>
          <a:ea typeface="MS Pゴシック" pitchFamily="-9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-128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143000"/>
          </a:xfrm>
        </p:spPr>
        <p:txBody>
          <a:bodyPr/>
          <a:lstStyle/>
          <a:p>
            <a:r>
              <a:rPr lang="en-US" dirty="0" err="1"/>
              <a:t>Nominativ</a:t>
            </a:r>
            <a:r>
              <a:rPr lang="en-US" dirty="0"/>
              <a:t> und </a:t>
            </a:r>
            <a:r>
              <a:rPr lang="en-US" dirty="0" err="1"/>
              <a:t>Akkusativ</a:t>
            </a:r>
            <a:endParaRPr lang="en-US" dirty="0"/>
          </a:p>
        </p:txBody>
      </p:sp>
      <p:pic>
        <p:nvPicPr>
          <p:cNvPr id="3075" name="Picture 3" descr="C:\Documents and Settings\barnesjk\Local Settings\Temporary Internet Files\Content.IE5\2DYJ4ZI1\MPj043880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19400"/>
            <a:ext cx="4386072" cy="2952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Beispiele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2286000"/>
            <a:ext cx="6477000" cy="4114800"/>
          </a:xfrm>
        </p:spPr>
        <p:txBody>
          <a:bodyPr/>
          <a:lstStyle/>
          <a:p>
            <a:r>
              <a:rPr lang="en-US"/>
              <a:t>Ich esse </a:t>
            </a:r>
            <a:r>
              <a:rPr lang="en-US">
                <a:solidFill>
                  <a:srgbClr val="D3242D"/>
                </a:solidFill>
              </a:rPr>
              <a:t>einen Apfel</a:t>
            </a:r>
            <a:r>
              <a:rPr lang="en-US"/>
              <a:t>.</a:t>
            </a:r>
          </a:p>
          <a:p>
            <a:r>
              <a:rPr lang="en-US"/>
              <a:t>Meine Eltern kaufen </a:t>
            </a:r>
            <a:r>
              <a:rPr lang="en-US">
                <a:solidFill>
                  <a:srgbClr val="D3242D"/>
                </a:solidFill>
              </a:rPr>
              <a:t>ein Auto</a:t>
            </a:r>
            <a:r>
              <a:rPr lang="en-US"/>
              <a:t>.</a:t>
            </a:r>
          </a:p>
          <a:p>
            <a:r>
              <a:rPr lang="en-US"/>
              <a:t>Wir brauchen </a:t>
            </a:r>
            <a:r>
              <a:rPr lang="en-US">
                <a:solidFill>
                  <a:srgbClr val="D3242D"/>
                </a:solidFill>
              </a:rPr>
              <a:t>eine Pause</a:t>
            </a:r>
            <a:r>
              <a:rPr lang="en-US"/>
              <a:t>.</a:t>
            </a:r>
          </a:p>
          <a:p>
            <a:r>
              <a:rPr lang="en-US"/>
              <a:t>Meine Schwester hat </a:t>
            </a:r>
            <a:r>
              <a:rPr lang="en-US">
                <a:solidFill>
                  <a:srgbClr val="D3242D"/>
                </a:solidFill>
              </a:rPr>
              <a:t>eine Frage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Akkusativ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Pr</a:t>
            </a:r>
            <a:r>
              <a:rPr lang="de-DE" dirty="0" smtClean="0"/>
              <a:t>äpositionen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Der Akkusativ steht immer nach einigen Präpositionen.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 welchen Präpositionen benutzt man den Akkusativ?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r>
              <a:rPr lang="de-DE" dirty="0" smtClean="0"/>
              <a:t>für      Ich kaufe das Buch </a:t>
            </a:r>
            <a:r>
              <a:rPr lang="de-DE" i="1" dirty="0" smtClean="0">
                <a:solidFill>
                  <a:srgbClr val="D3242D"/>
                </a:solidFill>
              </a:rPr>
              <a:t>für meinen Vater</a:t>
            </a:r>
            <a:r>
              <a:rPr lang="de-DE" i="1" dirty="0" smtClean="0"/>
              <a:t>.</a:t>
            </a:r>
            <a:endParaRPr lang="de-DE" dirty="0" smtClean="0"/>
          </a:p>
          <a:p>
            <a:r>
              <a:rPr lang="de-DE" dirty="0" smtClean="0"/>
              <a:t>gegen     Der Schrank steht </a:t>
            </a:r>
            <a:r>
              <a:rPr lang="de-DE" i="1" dirty="0" smtClean="0">
                <a:solidFill>
                  <a:srgbClr val="D3242D"/>
                </a:solidFill>
              </a:rPr>
              <a:t>gegen die Wand</a:t>
            </a:r>
            <a:r>
              <a:rPr lang="de-DE" i="1" dirty="0" smtClean="0"/>
              <a:t>.</a:t>
            </a:r>
            <a:endParaRPr lang="de-DE" dirty="0" smtClean="0"/>
          </a:p>
          <a:p>
            <a:r>
              <a:rPr lang="de-DE" dirty="0" smtClean="0"/>
              <a:t>ohne    </a:t>
            </a:r>
            <a:r>
              <a:rPr lang="de-DE" i="1" dirty="0" smtClean="0">
                <a:solidFill>
                  <a:srgbClr val="D3242D"/>
                </a:solidFill>
              </a:rPr>
              <a:t>Ohne meinen Freund </a:t>
            </a:r>
            <a:r>
              <a:rPr lang="de-DE" dirty="0" smtClean="0"/>
              <a:t>gehe ich heute 			nicht aus.</a:t>
            </a:r>
          </a:p>
          <a:p>
            <a:r>
              <a:rPr lang="de-DE" dirty="0" smtClean="0"/>
              <a:t>durch     Die Kinder laufen </a:t>
            </a:r>
            <a:r>
              <a:rPr lang="de-DE" i="1" dirty="0" smtClean="0">
                <a:solidFill>
                  <a:srgbClr val="D3242D"/>
                </a:solidFill>
              </a:rPr>
              <a:t>durch den Park</a:t>
            </a:r>
            <a:r>
              <a:rPr lang="de-DE" i="1" dirty="0" smtClean="0"/>
              <a:t>.</a:t>
            </a:r>
            <a:endParaRPr lang="de-DE" dirty="0" smtClean="0"/>
          </a:p>
          <a:p>
            <a:r>
              <a:rPr lang="de-DE" dirty="0" smtClean="0"/>
              <a:t>um       Der Mann geht </a:t>
            </a:r>
            <a:r>
              <a:rPr lang="de-DE" i="1" dirty="0" smtClean="0">
                <a:solidFill>
                  <a:srgbClr val="D3242D"/>
                </a:solidFill>
              </a:rPr>
              <a:t>um die Ecke</a:t>
            </a:r>
            <a:r>
              <a:rPr lang="de-DE" i="1" dirty="0" smtClean="0"/>
              <a:t>.</a:t>
            </a:r>
            <a:endParaRPr lang="de-DE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Alles klar?</a:t>
            </a:r>
          </a:p>
        </p:txBody>
      </p:sp>
      <p:pic>
        <p:nvPicPr>
          <p:cNvPr id="8194" name="Picture 2" descr="C:\Documents and Settings\barnesjk\Local Settings\Temporary Internet Files\Content.IE5\2DYJ4ZI1\MPj038534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524000"/>
            <a:ext cx="3352800" cy="4693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419600"/>
            <a:ext cx="7772400" cy="1143000"/>
          </a:xfrm>
        </p:spPr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Nominativ</a:t>
            </a:r>
            <a:r>
              <a:rPr lang="en-US" dirty="0"/>
              <a:t>?</a:t>
            </a:r>
          </a:p>
        </p:txBody>
      </p:sp>
      <p:pic>
        <p:nvPicPr>
          <p:cNvPr id="1026" name="Picture 2" descr="C:\Documents and Settings\barnesjk\Local Settings\Temporary Internet Files\Content.IE5\0S31MN4E\MPj043658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87293">
            <a:off x="760087" y="647962"/>
            <a:ext cx="2543629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76400"/>
            <a:ext cx="7772400" cy="1143000"/>
          </a:xfrm>
        </p:spPr>
        <p:txBody>
          <a:bodyPr/>
          <a:lstStyle/>
          <a:p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Nominativ</a:t>
            </a:r>
            <a:endParaRPr lang="en-US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819400" y="3352800"/>
            <a:ext cx="5791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/>
              <a:t>“</a:t>
            </a:r>
            <a:r>
              <a:rPr lang="en-US" sz="3200" dirty="0" err="1" smtClean="0"/>
              <a:t>Der</a:t>
            </a:r>
            <a:r>
              <a:rPr lang="en-US" sz="3200" dirty="0" smtClean="0"/>
              <a:t> </a:t>
            </a:r>
            <a:r>
              <a:rPr lang="en-US" sz="3200" dirty="0" err="1" smtClean="0"/>
              <a:t>Nominativ</a:t>
            </a:r>
            <a:r>
              <a:rPr lang="en-US" sz="3200" dirty="0" smtClean="0"/>
              <a:t>” </a:t>
            </a:r>
            <a:r>
              <a:rPr lang="en-US" sz="3200" dirty="0"/>
              <a:t>is a set of articles and pronouns used when referring to the </a:t>
            </a:r>
            <a:r>
              <a:rPr lang="en-US" sz="3200" dirty="0">
                <a:solidFill>
                  <a:srgbClr val="00B050"/>
                </a:solidFill>
              </a:rPr>
              <a:t>subject</a:t>
            </a:r>
            <a:r>
              <a:rPr lang="en-US" sz="3200" dirty="0"/>
              <a:t> of a sentence.</a:t>
            </a:r>
            <a:endParaRPr lang="en-US" dirty="0"/>
          </a:p>
        </p:txBody>
      </p:sp>
      <p:pic>
        <p:nvPicPr>
          <p:cNvPr id="2051" name="Picture 3" descr="C:\Documents and Settings\barnesjk\Local Settings\Temporary Internet Files\Content.IE5\2DYJ4ZI1\MPj042235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2654796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Pronomen und Artikeln im Nominativ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2600" y="2743200"/>
            <a:ext cx="1981200" cy="4114800"/>
          </a:xfrm>
        </p:spPr>
        <p:txBody>
          <a:bodyPr/>
          <a:lstStyle/>
          <a:p>
            <a:r>
              <a:rPr lang="en-US"/>
              <a:t>ich</a:t>
            </a:r>
          </a:p>
          <a:p>
            <a:r>
              <a:rPr lang="en-US"/>
              <a:t>du</a:t>
            </a:r>
          </a:p>
          <a:p>
            <a:r>
              <a:rPr lang="en-US"/>
              <a:t>wir</a:t>
            </a:r>
          </a:p>
          <a:p>
            <a:r>
              <a:rPr lang="en-US"/>
              <a:t>ihr</a:t>
            </a:r>
          </a:p>
          <a:p>
            <a:r>
              <a:rPr lang="en-US"/>
              <a:t>Sie 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2743200"/>
            <a:ext cx="4876800" cy="4114800"/>
          </a:xfrm>
        </p:spPr>
        <p:txBody>
          <a:bodyPr/>
          <a:lstStyle/>
          <a:p>
            <a:r>
              <a:rPr lang="en-US" dirty="0" err="1"/>
              <a:t>der</a:t>
            </a:r>
            <a:r>
              <a:rPr lang="en-US" dirty="0"/>
              <a:t> Mann / </a:t>
            </a:r>
            <a:r>
              <a:rPr lang="en-US" dirty="0" err="1"/>
              <a:t>ein</a:t>
            </a:r>
            <a:r>
              <a:rPr lang="en-US" dirty="0"/>
              <a:t> Mann / </a:t>
            </a:r>
            <a:r>
              <a:rPr lang="en-US" dirty="0" err="1"/>
              <a:t>er</a:t>
            </a:r>
            <a:endParaRPr lang="en-US" dirty="0"/>
          </a:p>
          <a:p>
            <a:r>
              <a:rPr lang="en-US" dirty="0"/>
              <a:t>die </a:t>
            </a:r>
            <a:r>
              <a:rPr lang="en-US" dirty="0" err="1"/>
              <a:t>Uhr</a:t>
            </a:r>
            <a:r>
              <a:rPr lang="en-US" dirty="0"/>
              <a:t> /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Uhr</a:t>
            </a:r>
            <a:r>
              <a:rPr lang="en-US" dirty="0"/>
              <a:t> / </a:t>
            </a:r>
            <a:r>
              <a:rPr lang="en-US" dirty="0" err="1"/>
              <a:t>sie</a:t>
            </a:r>
            <a:endParaRPr lang="en-US" dirty="0"/>
          </a:p>
          <a:p>
            <a:r>
              <a:rPr lang="en-US" dirty="0"/>
              <a:t>das </a:t>
            </a:r>
            <a:r>
              <a:rPr lang="en-US" dirty="0" err="1"/>
              <a:t>Buch</a:t>
            </a:r>
            <a:r>
              <a:rPr lang="en-US" dirty="0"/>
              <a:t> /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Buch</a:t>
            </a:r>
            <a:r>
              <a:rPr lang="en-US" dirty="0"/>
              <a:t> / </a:t>
            </a:r>
            <a:r>
              <a:rPr lang="en-US" dirty="0" err="1"/>
              <a:t>es</a:t>
            </a:r>
            <a:endParaRPr lang="en-US" dirty="0"/>
          </a:p>
          <a:p>
            <a:r>
              <a:rPr lang="en-US" dirty="0"/>
              <a:t>die Kinder / </a:t>
            </a:r>
            <a:r>
              <a:rPr lang="en-US" dirty="0" err="1" smtClean="0"/>
              <a:t>meine</a:t>
            </a:r>
            <a:r>
              <a:rPr lang="en-US" dirty="0" smtClean="0"/>
              <a:t> Kinder </a:t>
            </a:r>
            <a:r>
              <a:rPr lang="en-US" dirty="0"/>
              <a:t>/ </a:t>
            </a:r>
            <a:r>
              <a:rPr lang="en-US" dirty="0" err="1"/>
              <a:t>sie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04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1295400" y="533400"/>
            <a:ext cx="7772400" cy="1143000"/>
          </a:xfrm>
        </p:spPr>
        <p:txBody>
          <a:bodyPr/>
          <a:lstStyle/>
          <a:p>
            <a:r>
              <a:rPr lang="en-US"/>
              <a:t>Beispiele: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2057400"/>
            <a:ext cx="7772400" cy="3505200"/>
          </a:xfrm>
        </p:spPr>
        <p:txBody>
          <a:bodyPr/>
          <a:lstStyle/>
          <a:p>
            <a:r>
              <a:rPr lang="en-US" dirty="0" err="1">
                <a:solidFill>
                  <a:srgbClr val="00B050"/>
                </a:solidFill>
              </a:rPr>
              <a:t>Ich</a:t>
            </a:r>
            <a:r>
              <a:rPr lang="en-US" dirty="0"/>
              <a:t> </a:t>
            </a:r>
            <a:r>
              <a:rPr lang="en-US" dirty="0" err="1"/>
              <a:t>komme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Texas.</a:t>
            </a:r>
          </a:p>
          <a:p>
            <a:r>
              <a:rPr lang="en-US" dirty="0">
                <a:solidFill>
                  <a:srgbClr val="00B050"/>
                </a:solidFill>
              </a:rPr>
              <a:t>Mein </a:t>
            </a:r>
            <a:r>
              <a:rPr lang="en-US" dirty="0" err="1">
                <a:solidFill>
                  <a:srgbClr val="00B050"/>
                </a:solidFill>
              </a:rPr>
              <a:t>Bruder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/>
              <a:t>heißt</a:t>
            </a:r>
            <a:r>
              <a:rPr lang="en-US" dirty="0"/>
              <a:t> Peter.</a:t>
            </a:r>
          </a:p>
          <a:p>
            <a:r>
              <a:rPr lang="en-US" dirty="0" err="1">
                <a:solidFill>
                  <a:srgbClr val="00B050"/>
                </a:solidFill>
              </a:rPr>
              <a:t>Wir</a:t>
            </a:r>
            <a:r>
              <a:rPr lang="en-US" dirty="0"/>
              <a:t> </a:t>
            </a:r>
            <a:r>
              <a:rPr lang="en-US" dirty="0" err="1"/>
              <a:t>sehen</a:t>
            </a:r>
            <a:r>
              <a:rPr lang="en-US" dirty="0"/>
              <a:t> </a:t>
            </a:r>
            <a:r>
              <a:rPr lang="en-US" dirty="0" err="1"/>
              <a:t>einen</a:t>
            </a:r>
            <a:r>
              <a:rPr lang="en-US" dirty="0"/>
              <a:t> Film.</a:t>
            </a:r>
          </a:p>
          <a:p>
            <a:r>
              <a:rPr lang="en-US" dirty="0" err="1">
                <a:solidFill>
                  <a:srgbClr val="00B050"/>
                </a:solidFill>
              </a:rPr>
              <a:t>Meine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Schwester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/>
              <a:t>ist</a:t>
            </a:r>
            <a:r>
              <a:rPr lang="en-US" dirty="0"/>
              <a:t> 16.</a:t>
            </a:r>
          </a:p>
          <a:p>
            <a:r>
              <a:rPr lang="en-US" dirty="0" err="1">
                <a:solidFill>
                  <a:srgbClr val="00B050"/>
                </a:solidFill>
              </a:rPr>
              <a:t>Meine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Eltern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nett</a:t>
            </a:r>
            <a:r>
              <a:rPr lang="en-US" dirty="0"/>
              <a:t>.</a:t>
            </a:r>
          </a:p>
          <a:p>
            <a:r>
              <a:rPr lang="en-US" dirty="0"/>
              <a:t>Was </a:t>
            </a:r>
            <a:r>
              <a:rPr lang="en-US" dirty="0" err="1"/>
              <a:t>kaufst</a:t>
            </a:r>
            <a:r>
              <a:rPr lang="en-US" dirty="0">
                <a:solidFill>
                  <a:srgbClr val="00B050"/>
                </a:solidFill>
              </a:rPr>
              <a:t> du</a:t>
            </a:r>
            <a:r>
              <a:rPr lang="en-US" dirty="0"/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Vergessen Sie nicht: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Das </a:t>
            </a:r>
            <a:r>
              <a:rPr lang="en-US" dirty="0" err="1"/>
              <a:t>Subjekt</a:t>
            </a:r>
            <a:r>
              <a:rPr lang="en-US" dirty="0"/>
              <a:t> </a:t>
            </a:r>
            <a:r>
              <a:rPr lang="en-US" dirty="0" err="1"/>
              <a:t>kann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Verb </a:t>
            </a:r>
            <a:r>
              <a:rPr lang="en-US" dirty="0" err="1"/>
              <a:t>stehen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err="1"/>
              <a:t>Jetzt</a:t>
            </a:r>
            <a:r>
              <a:rPr lang="en-US" dirty="0"/>
              <a:t> </a:t>
            </a:r>
            <a:r>
              <a:rPr lang="en-US" dirty="0" err="1"/>
              <a:t>sprechen</a:t>
            </a:r>
            <a:r>
              <a:rPr lang="en-US" dirty="0"/>
              <a:t> </a:t>
            </a:r>
            <a:r>
              <a:rPr lang="en-US" dirty="0">
                <a:solidFill>
                  <a:srgbClr val="00B050"/>
                </a:solidFill>
              </a:rPr>
              <a:t>die </a:t>
            </a:r>
            <a:r>
              <a:rPr lang="en-US" dirty="0" err="1">
                <a:solidFill>
                  <a:srgbClr val="00B050"/>
                </a:solidFill>
              </a:rPr>
              <a:t>Schüler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Deutsch.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Morgen</a:t>
            </a:r>
            <a:r>
              <a:rPr lang="en-US" dirty="0"/>
              <a:t> </a:t>
            </a:r>
            <a:r>
              <a:rPr lang="en-US" dirty="0" err="1"/>
              <a:t>besuchen</a:t>
            </a:r>
            <a:r>
              <a:rPr lang="en-US" dirty="0"/>
              <a:t> </a:t>
            </a:r>
            <a:r>
              <a:rPr lang="en-US" dirty="0" err="1">
                <a:solidFill>
                  <a:srgbClr val="00B050"/>
                </a:solidFill>
              </a:rPr>
              <a:t>wir</a:t>
            </a:r>
            <a:r>
              <a:rPr lang="en-US" dirty="0"/>
              <a:t> </a:t>
            </a:r>
            <a:r>
              <a:rPr lang="en-US" dirty="0" err="1"/>
              <a:t>unsere</a:t>
            </a:r>
            <a:r>
              <a:rPr lang="en-US" dirty="0"/>
              <a:t> </a:t>
            </a:r>
            <a:r>
              <a:rPr lang="en-US" dirty="0" err="1"/>
              <a:t>Großeltern</a:t>
            </a:r>
            <a:r>
              <a:rPr lang="en-US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Heute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>
                <a:solidFill>
                  <a:srgbClr val="00B050"/>
                </a:solidFill>
              </a:rPr>
              <a:t>mein</a:t>
            </a:r>
            <a:r>
              <a:rPr lang="en-US" dirty="0">
                <a:solidFill>
                  <a:srgbClr val="00B050"/>
                </a:solidFill>
              </a:rPr>
              <a:t> Freund </a:t>
            </a:r>
            <a:r>
              <a:rPr lang="en-US" dirty="0" err="1"/>
              <a:t>krank</a:t>
            </a:r>
            <a:r>
              <a:rPr lang="en-US" dirty="0"/>
              <a:t>.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457200"/>
            <a:ext cx="7772400" cy="1143000"/>
          </a:xfrm>
        </p:spPr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 smtClean="0"/>
              <a:t>Akkusativ</a:t>
            </a:r>
            <a:r>
              <a:rPr lang="en-US" dirty="0"/>
              <a:t>?</a:t>
            </a:r>
          </a:p>
        </p:txBody>
      </p:sp>
      <p:pic>
        <p:nvPicPr>
          <p:cNvPr id="1026" name="Picture 2" descr="C:\Documents and Settings\barnesjk\Local Settings\Temporary Internet Files\Content.IE5\0S31MN4E\MPj043658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59490">
            <a:off x="4217109" y="2324115"/>
            <a:ext cx="2543629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76400"/>
            <a:ext cx="7772400" cy="1143000"/>
          </a:xfrm>
        </p:spPr>
        <p:txBody>
          <a:bodyPr/>
          <a:lstStyle/>
          <a:p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 smtClean="0"/>
              <a:t>Akkusativ</a:t>
            </a:r>
            <a:endParaRPr lang="en-US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352800" y="3810000"/>
            <a:ext cx="5791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/>
              <a:t>“</a:t>
            </a:r>
            <a:r>
              <a:rPr lang="en-US" sz="3200" dirty="0" err="1" smtClean="0"/>
              <a:t>Der</a:t>
            </a:r>
            <a:r>
              <a:rPr lang="en-US" sz="3200" dirty="0" smtClean="0"/>
              <a:t> </a:t>
            </a:r>
            <a:r>
              <a:rPr lang="en-US" sz="3200" dirty="0" err="1" smtClean="0"/>
              <a:t>Akkusativ</a:t>
            </a:r>
            <a:r>
              <a:rPr lang="en-US" sz="3200" dirty="0" smtClean="0"/>
              <a:t>” </a:t>
            </a:r>
            <a:r>
              <a:rPr lang="en-US" sz="3200" dirty="0"/>
              <a:t>is a set of articles and pronouns used when referring to the </a:t>
            </a:r>
            <a:r>
              <a:rPr lang="en-US" sz="3200" dirty="0" smtClean="0">
                <a:solidFill>
                  <a:srgbClr val="D3242D"/>
                </a:solidFill>
              </a:rPr>
              <a:t>object</a:t>
            </a:r>
            <a:r>
              <a:rPr lang="en-US" sz="3200" dirty="0" smtClean="0"/>
              <a:t> </a:t>
            </a:r>
            <a:r>
              <a:rPr lang="en-US" sz="3200" dirty="0"/>
              <a:t>of a sentence.</a:t>
            </a:r>
            <a:endParaRPr lang="en-US" dirty="0"/>
          </a:p>
        </p:txBody>
      </p:sp>
      <p:pic>
        <p:nvPicPr>
          <p:cNvPr id="5122" name="Picture 2" descr="C:\Documents and Settings\barnesjk\Local Settings\Temporary Internet Files\Content.IE5\TPXSCNFF\MPj030301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85800"/>
            <a:ext cx="3657600" cy="2609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Pronomen und Artikeln im Akkusativ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2600" y="2743200"/>
            <a:ext cx="1981200" cy="4114800"/>
          </a:xfrm>
        </p:spPr>
        <p:txBody>
          <a:bodyPr/>
          <a:lstStyle/>
          <a:p>
            <a:r>
              <a:rPr lang="en-US">
                <a:solidFill>
                  <a:srgbClr val="D3242D"/>
                </a:solidFill>
              </a:rPr>
              <a:t>mich</a:t>
            </a:r>
            <a:endParaRPr lang="en-US"/>
          </a:p>
          <a:p>
            <a:r>
              <a:rPr lang="en-US">
                <a:solidFill>
                  <a:srgbClr val="D3242D"/>
                </a:solidFill>
              </a:rPr>
              <a:t>dich</a:t>
            </a:r>
            <a:endParaRPr lang="en-US"/>
          </a:p>
          <a:p>
            <a:r>
              <a:rPr lang="en-US">
                <a:solidFill>
                  <a:srgbClr val="D3242D"/>
                </a:solidFill>
              </a:rPr>
              <a:t>uns</a:t>
            </a:r>
            <a:endParaRPr lang="en-US"/>
          </a:p>
          <a:p>
            <a:r>
              <a:rPr lang="en-US">
                <a:solidFill>
                  <a:srgbClr val="D3242D"/>
                </a:solidFill>
              </a:rPr>
              <a:t>euch</a:t>
            </a:r>
          </a:p>
          <a:p>
            <a:r>
              <a:rPr lang="en-US"/>
              <a:t>Sie 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2743200"/>
            <a:ext cx="4876800" cy="4114800"/>
          </a:xfrm>
        </p:spPr>
        <p:txBody>
          <a:bodyPr/>
          <a:lstStyle/>
          <a:p>
            <a:r>
              <a:rPr lang="en-US" dirty="0">
                <a:solidFill>
                  <a:srgbClr val="D3242D"/>
                </a:solidFill>
              </a:rPr>
              <a:t>den Mann / </a:t>
            </a:r>
            <a:r>
              <a:rPr lang="en-US" dirty="0" err="1">
                <a:solidFill>
                  <a:srgbClr val="D3242D"/>
                </a:solidFill>
              </a:rPr>
              <a:t>einen</a:t>
            </a:r>
            <a:r>
              <a:rPr lang="en-US" dirty="0">
                <a:solidFill>
                  <a:srgbClr val="D3242D"/>
                </a:solidFill>
              </a:rPr>
              <a:t> Mann / </a:t>
            </a:r>
            <a:r>
              <a:rPr lang="en-US" dirty="0" err="1">
                <a:solidFill>
                  <a:srgbClr val="D3242D"/>
                </a:solidFill>
              </a:rPr>
              <a:t>ihn</a:t>
            </a:r>
            <a:endParaRPr lang="en-US" dirty="0">
              <a:solidFill>
                <a:srgbClr val="D3242D"/>
              </a:solidFill>
            </a:endParaRPr>
          </a:p>
          <a:p>
            <a:r>
              <a:rPr lang="en-US" dirty="0"/>
              <a:t>die </a:t>
            </a:r>
            <a:r>
              <a:rPr lang="en-US" dirty="0" err="1"/>
              <a:t>Uhr</a:t>
            </a:r>
            <a:r>
              <a:rPr lang="en-US" dirty="0"/>
              <a:t> /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Uhr</a:t>
            </a:r>
            <a:r>
              <a:rPr lang="en-US" dirty="0"/>
              <a:t> / </a:t>
            </a:r>
            <a:r>
              <a:rPr lang="en-US" dirty="0" err="1"/>
              <a:t>sie</a:t>
            </a:r>
            <a:endParaRPr lang="en-US" dirty="0"/>
          </a:p>
          <a:p>
            <a:r>
              <a:rPr lang="en-US" dirty="0"/>
              <a:t>das </a:t>
            </a:r>
            <a:r>
              <a:rPr lang="en-US" dirty="0" err="1"/>
              <a:t>Buch</a:t>
            </a:r>
            <a:r>
              <a:rPr lang="en-US" dirty="0"/>
              <a:t> /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Buch</a:t>
            </a:r>
            <a:r>
              <a:rPr lang="en-US" dirty="0"/>
              <a:t> / </a:t>
            </a:r>
            <a:r>
              <a:rPr lang="en-US" dirty="0" err="1"/>
              <a:t>es</a:t>
            </a:r>
            <a:endParaRPr lang="en-US" dirty="0"/>
          </a:p>
          <a:p>
            <a:r>
              <a:rPr lang="en-US" dirty="0"/>
              <a:t>die Kinder / </a:t>
            </a:r>
            <a:r>
              <a:rPr lang="en-US" dirty="0" err="1" smtClean="0"/>
              <a:t>meine</a:t>
            </a:r>
            <a:r>
              <a:rPr lang="en-US" dirty="0" smtClean="0"/>
              <a:t> Kinder </a:t>
            </a:r>
            <a:r>
              <a:rPr lang="en-US" dirty="0"/>
              <a:t>/ </a:t>
            </a:r>
            <a:r>
              <a:rPr lang="en-US" dirty="0" err="1"/>
              <a:t>sie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4" grpId="0" build="p"/>
    </p:bldLst>
  </p:timing>
</p:sld>
</file>

<file path=ppt/theme/theme1.xml><?xml version="1.0" encoding="utf-8"?>
<a:theme xmlns:a="http://schemas.openxmlformats.org/drawingml/2006/main" name="Blue Horizon">
  <a:themeElements>
    <a:clrScheme name="Blue Horizon 1">
      <a:dk1>
        <a:srgbClr val="000000"/>
      </a:dk1>
      <a:lt1>
        <a:srgbClr val="E8EAE9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2F3F2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ue Horizon">
      <a:majorFont>
        <a:latin typeface="Times New Roman"/>
        <a:ea typeface="MS Pゴシック"/>
        <a:cs typeface=""/>
      </a:majorFont>
      <a:minorFont>
        <a:latin typeface="Times New Roman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lnDef>
  </a:objectDefaults>
  <a:extraClrSchemeLst>
    <a:extraClrScheme>
      <a:clrScheme name="Blue Horizon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Horizon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2004:Templates:Presentations:Designs:Blue Horizon</Template>
  <TotalTime>207</TotalTime>
  <Words>280</Words>
  <Application>Microsoft Office PowerPoint</Application>
  <PresentationFormat>On-screen Show (4:3)</PresentationFormat>
  <Paragraphs>65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Blue Horizon</vt:lpstr>
      <vt:lpstr>Nominativ und Akkusativ</vt:lpstr>
      <vt:lpstr>Was ist der Nominativ?</vt:lpstr>
      <vt:lpstr>der Nominativ</vt:lpstr>
      <vt:lpstr>Pronomen und Artikeln im Nominativ</vt:lpstr>
      <vt:lpstr>Beispiele:</vt:lpstr>
      <vt:lpstr>Vergessen Sie nicht:</vt:lpstr>
      <vt:lpstr>Was ist der Akkusativ?</vt:lpstr>
      <vt:lpstr>der Akkusativ</vt:lpstr>
      <vt:lpstr>Pronomen und Artikeln im Akkusativ</vt:lpstr>
      <vt:lpstr>Beispiele</vt:lpstr>
      <vt:lpstr>Der Akkusativ mit Präpositionen</vt:lpstr>
      <vt:lpstr>Mit welchen Präpositionen benutzt man den Akkusativ?</vt:lpstr>
      <vt:lpstr>Alles klar?</vt:lpstr>
    </vt:vector>
  </TitlesOfParts>
  <Company>Interlochen Center for the Arts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Nominativ und Akkusativ</dc:title>
  <dc:creator>Julie Barnes User</dc:creator>
  <cp:lastModifiedBy>barnesjk</cp:lastModifiedBy>
  <cp:revision>4</cp:revision>
  <dcterms:created xsi:type="dcterms:W3CDTF">2009-11-10T00:56:27Z</dcterms:created>
  <dcterms:modified xsi:type="dcterms:W3CDTF">2009-11-10T20:32:52Z</dcterms:modified>
</cp:coreProperties>
</file>